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s/slide3.xml" ContentType="application/vnd.openxmlformats-officedocument.presentationml.slide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docProps/core.xml" ContentType="application/vnd.openxmlformats-package.core-properties+xml"/>
  <Override PartName="/ppt/slideLayouts/slideLayout13.xml" ContentType="application/vnd.openxmlformats-officedocument.presentationml.slideLayout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5" d="100"/>
          <a:sy n="75" d="100"/>
        </p:scale>
        <p:origin x="1482" y="906"/>
      </p:cViewPr>
      <p:guideLst>
        <p:guide pos="2409" orient="horz"/>
        <p:guide pos="41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228963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64197907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ECDAC6F-BB1F-4063-BD4A-C26C60CE3AD6}" type="datetimeFigureOut">
              <a:rPr lang="ru-RU"/>
              <a:t>07.10.2024</a:t>
            </a:fld>
            <a:endParaRPr lang="ru-RU"/>
          </a:p>
        </p:txBody>
      </p:sp>
      <p:sp>
        <p:nvSpPr>
          <p:cNvPr id="93697257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488004294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5408769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16457894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4060B39-B557-40BF-9ECA-089F8F8977CD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F028E79-9340-0090-CDA7-6F7503ED4E3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8AE496-8469-3BED-D1A1-55819BF79B0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EBDF1E-F809-3D6D-0019-BBC38E624E6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6743DD-FE5F-C6B7-AF58-FEBBA40C8CC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AFE45FB-F779-5D91-FC22-2DA72C61A36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9F498B-74F0-3922-B689-786509D326D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FBCCEF-9365-D929-46AA-B45E3DFE09E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9EB1B7-4D0C-28B6-262F-E97AA5254BA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1395788" name="Прямоугольник 4"/>
          <p:cNvSpPr/>
          <p:nvPr userDrawn="1"/>
        </p:nvSpPr>
        <p:spPr bwMode="auto">
          <a:xfrm>
            <a:off x="8204202" y="1"/>
            <a:ext cx="3987798" cy="3685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852897325" name="Рисунок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" y="0"/>
            <a:ext cx="8204200" cy="6858000"/>
          </a:xfrm>
          <a:prstGeom prst="rect">
            <a:avLst/>
          </a:prstGeom>
        </p:spPr>
      </p:pic>
      <p:sp>
        <p:nvSpPr>
          <p:cNvPr id="971519182" name="Прямоугольник 5"/>
          <p:cNvSpPr/>
          <p:nvPr userDrawn="1"/>
        </p:nvSpPr>
        <p:spPr bwMode="auto">
          <a:xfrm>
            <a:off x="8204202" y="6200774"/>
            <a:ext cx="3987798" cy="6572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9821338" name="Прямоугольник 6"/>
          <p:cNvSpPr/>
          <p:nvPr userDrawn="1"/>
        </p:nvSpPr>
        <p:spPr bwMode="auto">
          <a:xfrm>
            <a:off x="8204202" y="396784"/>
            <a:ext cx="3987797" cy="1140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7917999" name="Прямоугольник 9"/>
          <p:cNvSpPr/>
          <p:nvPr userDrawn="1"/>
        </p:nvSpPr>
        <p:spPr bwMode="auto">
          <a:xfrm>
            <a:off x="1086929" y="3685064"/>
            <a:ext cx="7117272" cy="2515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11815791" name="Прямоугольник 8"/>
          <p:cNvSpPr/>
          <p:nvPr userDrawn="1"/>
        </p:nvSpPr>
        <p:spPr bwMode="auto">
          <a:xfrm>
            <a:off x="1168400" y="3746500"/>
            <a:ext cx="11023600" cy="2387600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106170725" name="Рисунок 1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912011" y="-267304"/>
            <a:ext cx="4572180" cy="2468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Заголовок + ненумер. спис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9125599" name="Объект 2"/>
          <p:cNvSpPr>
            <a:spLocks noGrp="1"/>
          </p:cNvSpPr>
          <p:nvPr>
            <p:ph sz="half" idx="1"/>
          </p:nvPr>
        </p:nvSpPr>
        <p:spPr bwMode="auto">
          <a:xfrm>
            <a:off x="165735" y="1188720"/>
            <a:ext cx="6086475" cy="548639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547164778" name="Объект 2"/>
          <p:cNvSpPr>
            <a:spLocks noGrp="1"/>
          </p:cNvSpPr>
          <p:nvPr>
            <p:ph sz="half" idx="10"/>
          </p:nvPr>
        </p:nvSpPr>
        <p:spPr bwMode="auto">
          <a:xfrm>
            <a:off x="6426329" y="1183006"/>
            <a:ext cx="5580886" cy="549211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63763483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Заголовок + нумерованный спис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9379641" name="Объект 2"/>
          <p:cNvSpPr>
            <a:spLocks noGrp="1"/>
          </p:cNvSpPr>
          <p:nvPr>
            <p:ph sz="half" idx="1"/>
          </p:nvPr>
        </p:nvSpPr>
        <p:spPr bwMode="auto">
          <a:xfrm>
            <a:off x="165735" y="1148715"/>
            <a:ext cx="11835765" cy="54864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800100" indent="-342900">
              <a:lnSpc>
                <a:spcPct val="100000"/>
              </a:lnSpc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2pPr>
            <a:lvl3pPr marL="1257300" indent="-342900">
              <a:lnSpc>
                <a:spcPct val="100000"/>
              </a:lnSpc>
              <a:buFont typeface="+mj-lt"/>
              <a:buAutoNum type="arabicPeriod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3pPr>
            <a:lvl4pPr marL="1714500" indent="-342900">
              <a:lnSpc>
                <a:spcPct val="100000"/>
              </a:lnSpc>
              <a:buFont typeface="+mj-lt"/>
              <a:buAutoNum type="arabicPeriod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4pPr>
            <a:lvl5pPr marL="2171700" indent="-342900">
              <a:lnSpc>
                <a:spcPct val="100000"/>
              </a:lnSpc>
              <a:buFont typeface="+mj-lt"/>
              <a:buAutoNum type="arabicPeriod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79903648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Просто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219741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171450" y="1177290"/>
            <a:ext cx="11812905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06134721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Заголовок + текст + рисун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8949778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7" y="0"/>
            <a:ext cx="7008812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53066602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171450" y="1138687"/>
            <a:ext cx="4831870" cy="5513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327658615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4840605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Рисунок + подпис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2054282" name="Рисунок 2"/>
          <p:cNvSpPr>
            <a:spLocks noGrp="1"/>
          </p:cNvSpPr>
          <p:nvPr>
            <p:ph type="pic" idx="1"/>
          </p:nvPr>
        </p:nvSpPr>
        <p:spPr bwMode="auto">
          <a:xfrm>
            <a:off x="0" y="1"/>
            <a:ext cx="12192000" cy="5703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462778090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178279" y="5852160"/>
            <a:ext cx="11886086" cy="6629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Рисунок слева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7509833" name="Рисунок 2"/>
          <p:cNvSpPr>
            <a:spLocks noGrp="1"/>
          </p:cNvSpPr>
          <p:nvPr>
            <p:ph type="pic" idx="1"/>
          </p:nvPr>
        </p:nvSpPr>
        <p:spPr bwMode="auto">
          <a:xfrm>
            <a:off x="0" y="0"/>
            <a:ext cx="600646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23568138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466072" y="1786243"/>
            <a:ext cx="5242849" cy="6629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18332794" name="Заголовок 1"/>
          <p:cNvSpPr>
            <a:spLocks noGrp="1"/>
          </p:cNvSpPr>
          <p:nvPr>
            <p:ph type="title"/>
          </p:nvPr>
        </p:nvSpPr>
        <p:spPr bwMode="auto">
          <a:xfrm>
            <a:off x="6461831" y="554439"/>
            <a:ext cx="5264342" cy="89479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0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3428854" name="Рисунок 2"/>
          <p:cNvSpPr>
            <a:spLocks noGrp="1"/>
          </p:cNvSpPr>
          <p:nvPr>
            <p:ph type="pic" idx="1"/>
          </p:nvPr>
        </p:nvSpPr>
        <p:spPr bwMode="auto">
          <a:xfrm>
            <a:off x="0" y="0"/>
            <a:ext cx="600646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/>
                <a:ea typeface="Open Sans Light"/>
                <a:cs typeface="Open Sans Ligh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2189013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291532" y="1786243"/>
            <a:ext cx="5681932" cy="6629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87861851" name="Заголовок 1"/>
          <p:cNvSpPr>
            <a:spLocks noGrp="1"/>
          </p:cNvSpPr>
          <p:nvPr>
            <p:ph type="title"/>
          </p:nvPr>
        </p:nvSpPr>
        <p:spPr bwMode="auto">
          <a:xfrm>
            <a:off x="6296531" y="554439"/>
            <a:ext cx="4998322" cy="89479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Рисунок в центре + врезка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89303795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1213339"/>
            <a:ext cx="12203466" cy="2017541"/>
          </a:xfrm>
          <a:prstGeom prst="rect">
            <a:avLst/>
          </a:prstGeom>
        </p:spPr>
      </p:pic>
      <p:sp>
        <p:nvSpPr>
          <p:cNvPr id="1409106187" name="Прямоугольник: один усеченный угол 11"/>
          <p:cNvSpPr/>
          <p:nvPr userDrawn="1"/>
        </p:nvSpPr>
        <p:spPr bwMode="auto">
          <a:xfrm>
            <a:off x="7833360" y="2560320"/>
            <a:ext cx="3933287" cy="4000499"/>
          </a:xfrm>
          <a:prstGeom prst="snip1Rect">
            <a:avLst>
              <a:gd name="adj" fmla="val 12725"/>
            </a:avLst>
          </a:prstGeom>
          <a:solidFill>
            <a:srgbClr val="F8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          </a:t>
            </a:r>
            <a:endParaRPr lang="ru-RU"/>
          </a:p>
        </p:txBody>
      </p:sp>
      <p:sp>
        <p:nvSpPr>
          <p:cNvPr id="441781531" name="Текст 3"/>
          <p:cNvSpPr>
            <a:spLocks noGrp="1"/>
          </p:cNvSpPr>
          <p:nvPr>
            <p:ph type="body" sz="half" idx="11"/>
          </p:nvPr>
        </p:nvSpPr>
        <p:spPr bwMode="auto">
          <a:xfrm>
            <a:off x="8161522" y="2830182"/>
            <a:ext cx="3051307" cy="22104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51658801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30326176" name="Текст 3"/>
          <p:cNvSpPr>
            <a:spLocks noGrp="1"/>
          </p:cNvSpPr>
          <p:nvPr>
            <p:ph type="body" sz="half" idx="12"/>
          </p:nvPr>
        </p:nvSpPr>
        <p:spPr bwMode="auto">
          <a:xfrm>
            <a:off x="177165" y="3406140"/>
            <a:ext cx="7315201" cy="3137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Рисунок в центре + врезка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5922106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" y="1213339"/>
            <a:ext cx="7622546" cy="2017541"/>
          </a:xfrm>
          <a:prstGeom prst="rect">
            <a:avLst/>
          </a:prstGeom>
        </p:spPr>
      </p:pic>
      <p:sp>
        <p:nvSpPr>
          <p:cNvPr id="1842573838" name="Прямоугольник: один усеченный угол 11"/>
          <p:cNvSpPr/>
          <p:nvPr userDrawn="1"/>
        </p:nvSpPr>
        <p:spPr bwMode="auto">
          <a:xfrm>
            <a:off x="7833360" y="1213338"/>
            <a:ext cx="3933287" cy="5331235"/>
          </a:xfrm>
          <a:prstGeom prst="snip1Rect">
            <a:avLst>
              <a:gd name="adj" fmla="val 12725"/>
            </a:avLst>
          </a:prstGeom>
          <a:solidFill>
            <a:srgbClr val="F8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          </a:t>
            </a:r>
            <a:endParaRPr lang="ru-RU"/>
          </a:p>
        </p:txBody>
      </p:sp>
      <p:sp>
        <p:nvSpPr>
          <p:cNvPr id="406208867" name="Текст 3"/>
          <p:cNvSpPr>
            <a:spLocks noGrp="1"/>
          </p:cNvSpPr>
          <p:nvPr>
            <p:ph type="body" sz="half" idx="11"/>
          </p:nvPr>
        </p:nvSpPr>
        <p:spPr bwMode="auto">
          <a:xfrm>
            <a:off x="8161522" y="1483200"/>
            <a:ext cx="3051307" cy="22104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098070944" name="Текст 3"/>
          <p:cNvSpPr>
            <a:spLocks noGrp="1"/>
          </p:cNvSpPr>
          <p:nvPr>
            <p:ph type="body" sz="half" idx="12"/>
          </p:nvPr>
        </p:nvSpPr>
        <p:spPr bwMode="auto">
          <a:xfrm>
            <a:off x="177165" y="3406140"/>
            <a:ext cx="7315201" cy="3137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113713852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Диаграмма + текст справ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6780052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408922" y="1223009"/>
            <a:ext cx="5575433" cy="5372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82901378" name="Диаграмма 7"/>
          <p:cNvSpPr>
            <a:spLocks noGrp="1"/>
          </p:cNvSpPr>
          <p:nvPr>
            <p:ph type="chart" sz="quarter" idx="11"/>
          </p:nvPr>
        </p:nvSpPr>
        <p:spPr bwMode="auto">
          <a:xfrm>
            <a:off x="171451" y="1229042"/>
            <a:ext cx="6052184" cy="5354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11914882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961370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283333" name="Прямоугольник 4"/>
          <p:cNvSpPr/>
          <p:nvPr userDrawn="1"/>
        </p:nvSpPr>
        <p:spPr bwMode="auto">
          <a:xfrm>
            <a:off x="8204202" y="1"/>
            <a:ext cx="3987798" cy="36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494609094" name="Рисунок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" y="0"/>
            <a:ext cx="8204200" cy="6857999"/>
          </a:xfrm>
          <a:prstGeom prst="rect">
            <a:avLst/>
          </a:prstGeom>
        </p:spPr>
      </p:pic>
      <p:sp>
        <p:nvSpPr>
          <p:cNvPr id="1314842326" name="Прямоугольник 5"/>
          <p:cNvSpPr/>
          <p:nvPr userDrawn="1"/>
        </p:nvSpPr>
        <p:spPr bwMode="auto">
          <a:xfrm>
            <a:off x="8204202" y="6200774"/>
            <a:ext cx="3987798" cy="6572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4286110" name="Прямоугольник 9"/>
          <p:cNvSpPr/>
          <p:nvPr userDrawn="1"/>
        </p:nvSpPr>
        <p:spPr bwMode="auto">
          <a:xfrm>
            <a:off x="1086929" y="3685064"/>
            <a:ext cx="7117272" cy="2515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3232252" name="Прямоугольник 8"/>
          <p:cNvSpPr/>
          <p:nvPr userDrawn="1"/>
        </p:nvSpPr>
        <p:spPr bwMode="auto">
          <a:xfrm>
            <a:off x="1168400" y="3746500"/>
            <a:ext cx="11023600" cy="2387600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90754114" name="Рисунок 1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912011" y="-646867"/>
            <a:ext cx="4572180" cy="2468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&quot;Дорожная карта&quot;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808514747" name="Соединительная линия уступом 5"/>
          <p:cNvCxnSpPr/>
          <p:nvPr userDrawn="1"/>
        </p:nvCxnSpPr>
        <p:spPr bwMode="auto">
          <a:xfrm>
            <a:off x="165735" y="1417320"/>
            <a:ext cx="11755755" cy="119443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331870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348579" y="1603362"/>
            <a:ext cx="1560232" cy="23628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309421424" name="Текст 3"/>
          <p:cNvSpPr>
            <a:spLocks noGrp="1"/>
          </p:cNvSpPr>
          <p:nvPr>
            <p:ph type="body" sz="half" idx="11"/>
          </p:nvPr>
        </p:nvSpPr>
        <p:spPr bwMode="auto">
          <a:xfrm>
            <a:off x="2711624" y="1603362"/>
            <a:ext cx="1560232" cy="23628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53629318" name="Текст 3"/>
          <p:cNvSpPr>
            <a:spLocks noGrp="1"/>
          </p:cNvSpPr>
          <p:nvPr>
            <p:ph type="body" sz="half" idx="12"/>
          </p:nvPr>
        </p:nvSpPr>
        <p:spPr bwMode="auto">
          <a:xfrm>
            <a:off x="6308600" y="1277607"/>
            <a:ext cx="5612889" cy="5626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32617898" name="Текст 3"/>
          <p:cNvSpPr>
            <a:spLocks noGrp="1"/>
          </p:cNvSpPr>
          <p:nvPr>
            <p:ph type="body" sz="half" idx="13"/>
          </p:nvPr>
        </p:nvSpPr>
        <p:spPr bwMode="auto">
          <a:xfrm>
            <a:off x="5879975" y="2780929"/>
            <a:ext cx="3418329" cy="1013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13943623" name="Текст 3"/>
          <p:cNvSpPr>
            <a:spLocks noGrp="1"/>
          </p:cNvSpPr>
          <p:nvPr>
            <p:ph type="body" sz="half" idx="15"/>
          </p:nvPr>
        </p:nvSpPr>
        <p:spPr bwMode="auto">
          <a:xfrm>
            <a:off x="9479220" y="2780929"/>
            <a:ext cx="2442270" cy="1013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350575100" name="Текст 3"/>
          <p:cNvSpPr>
            <a:spLocks noGrp="1"/>
          </p:cNvSpPr>
          <p:nvPr>
            <p:ph type="body" sz="half" idx="16"/>
          </p:nvPr>
        </p:nvSpPr>
        <p:spPr bwMode="auto">
          <a:xfrm>
            <a:off x="348576" y="4821687"/>
            <a:ext cx="11612917" cy="14939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23359863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4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7836226" name="Прямоугольник 12"/>
          <p:cNvSpPr/>
          <p:nvPr userDrawn="1"/>
        </p:nvSpPr>
        <p:spPr bwMode="auto">
          <a:xfrm>
            <a:off x="0" y="0"/>
            <a:ext cx="12191998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8542763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17087708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9265835" name="Текст 2"/>
          <p:cNvSpPr>
            <a:spLocks noGrp="1"/>
          </p:cNvSpPr>
          <p:nvPr>
            <p:ph type="body" sz="quarter" idx="10"/>
          </p:nvPr>
        </p:nvSpPr>
        <p:spPr bwMode="auto">
          <a:xfrm>
            <a:off x="439165" y="2249512"/>
            <a:ext cx="5108575" cy="490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862599038" name="Прямоугольник 3"/>
          <p:cNvSpPr/>
          <p:nvPr userDrawn="1"/>
        </p:nvSpPr>
        <p:spPr bwMode="auto">
          <a:xfrm>
            <a:off x="439165" y="1354812"/>
            <a:ext cx="2113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8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Контакты</a:t>
            </a:r>
            <a:endParaRPr/>
          </a:p>
        </p:txBody>
      </p:sp>
      <p:pic>
        <p:nvPicPr>
          <p:cNvPr id="463332418" name="Рисунок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-232915" y="-788417"/>
            <a:ext cx="5003322" cy="27015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6174079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37774680" name="Прямоугольник 12"/>
          <p:cNvSpPr/>
          <p:nvPr userDrawn="1"/>
        </p:nvSpPr>
        <p:spPr bwMode="auto">
          <a:xfrm>
            <a:off x="0" y="0"/>
            <a:ext cx="12191998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93510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180711056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187084" y="1178944"/>
            <a:ext cx="7004916" cy="4122264"/>
          </a:xfrm>
          <a:prstGeom prst="rect">
            <a:avLst/>
          </a:prstGeom>
        </p:spPr>
      </p:pic>
      <p:pic>
        <p:nvPicPr>
          <p:cNvPr id="1944107751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-232915" y="-788417"/>
            <a:ext cx="5003322" cy="27015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5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9051666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rgbClr val="92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12506552" name="Прямоугольник 12"/>
          <p:cNvSpPr/>
          <p:nvPr userDrawn="1"/>
        </p:nvSpPr>
        <p:spPr bwMode="auto">
          <a:xfrm>
            <a:off x="0" y="0"/>
            <a:ext cx="12192000" cy="1124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13181643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21559098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187084" y="1178944"/>
            <a:ext cx="7004916" cy="4122264"/>
          </a:xfrm>
          <a:prstGeom prst="rect">
            <a:avLst/>
          </a:prstGeom>
        </p:spPr>
      </p:pic>
      <p:pic>
        <p:nvPicPr>
          <p:cNvPr id="1871357559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-317589" y="-672018"/>
            <a:ext cx="4572180" cy="2468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2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517992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rgbClr val="D3B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74215882" name="Прямоугольник 12"/>
          <p:cNvSpPr/>
          <p:nvPr userDrawn="1"/>
        </p:nvSpPr>
        <p:spPr bwMode="auto">
          <a:xfrm>
            <a:off x="0" y="0"/>
            <a:ext cx="12192000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00396423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27248765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945908" y="1178944"/>
            <a:ext cx="6246089" cy="4122264"/>
          </a:xfrm>
          <a:prstGeom prst="rect">
            <a:avLst/>
          </a:prstGeom>
        </p:spPr>
      </p:pic>
      <p:pic>
        <p:nvPicPr>
          <p:cNvPr id="614660761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-232915" y="-788417"/>
            <a:ext cx="5003322" cy="27015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6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2869197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rgbClr val="D3B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0016210" name="Прямоугольник 12"/>
          <p:cNvSpPr/>
          <p:nvPr userDrawn="1"/>
        </p:nvSpPr>
        <p:spPr bwMode="auto">
          <a:xfrm>
            <a:off x="0" y="0"/>
            <a:ext cx="12192000" cy="1124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53249624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30271162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945908" y="1178944"/>
            <a:ext cx="6246089" cy="4122264"/>
          </a:xfrm>
          <a:prstGeom prst="rect">
            <a:avLst/>
          </a:prstGeom>
        </p:spPr>
      </p:pic>
      <p:pic>
        <p:nvPicPr>
          <p:cNvPr id="201442096" name="Рисунок 1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-317589" y="-672018"/>
            <a:ext cx="4572180" cy="2468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452302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42414155" name="Прямоугольник 12"/>
          <p:cNvSpPr/>
          <p:nvPr userDrawn="1"/>
        </p:nvSpPr>
        <p:spPr bwMode="auto">
          <a:xfrm>
            <a:off x="0" y="0"/>
            <a:ext cx="12192000" cy="1124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71054746" name="Прямоугольник 13"/>
          <p:cNvSpPr/>
          <p:nvPr userDrawn="1"/>
        </p:nvSpPr>
        <p:spPr bwMode="auto">
          <a:xfrm>
            <a:off x="0" y="5359878"/>
            <a:ext cx="12192000" cy="14981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96411048" name="Рисунок 14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08602" y="1178944"/>
            <a:ext cx="6183396" cy="4122264"/>
          </a:xfrm>
          <a:prstGeom prst="rect">
            <a:avLst/>
          </a:prstGeom>
        </p:spPr>
      </p:pic>
      <p:pic>
        <p:nvPicPr>
          <p:cNvPr id="31866640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-232915" y="-788417"/>
            <a:ext cx="5003322" cy="27015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7_Заголовок раздела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852314" name="Прямоугольник 9"/>
          <p:cNvSpPr/>
          <p:nvPr userDrawn="1"/>
        </p:nvSpPr>
        <p:spPr bwMode="auto">
          <a:xfrm>
            <a:off x="0" y="1178944"/>
            <a:ext cx="12191998" cy="4122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82278911" name="Прямоугольник 12"/>
          <p:cNvSpPr/>
          <p:nvPr userDrawn="1"/>
        </p:nvSpPr>
        <p:spPr bwMode="auto">
          <a:xfrm>
            <a:off x="0" y="0"/>
            <a:ext cx="12192000" cy="1124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86008062" name="Прямоугольник 13"/>
          <p:cNvSpPr/>
          <p:nvPr userDrawn="1"/>
        </p:nvSpPr>
        <p:spPr bwMode="auto">
          <a:xfrm>
            <a:off x="0" y="5359878"/>
            <a:ext cx="12191998" cy="1498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97865191" name="Группа 52"/>
          <p:cNvGrpSpPr/>
          <p:nvPr userDrawn="1"/>
        </p:nvGrpSpPr>
        <p:grpSpPr bwMode="auto">
          <a:xfrm>
            <a:off x="9143115" y="0"/>
            <a:ext cx="2527884" cy="1474000"/>
            <a:chOff x="9225933" y="44624"/>
            <a:chExt cx="2527884" cy="1474000"/>
          </a:xfrm>
        </p:grpSpPr>
        <p:cxnSp>
          <p:nvCxnSpPr>
            <p:cNvPr id="55" name="Прямая соединительная линия 54"/>
            <p:cNvCxnSpPr/>
            <p:nvPr userDrawn="1"/>
          </p:nvCxnSpPr>
          <p:spPr bwMode="auto">
            <a:xfrm flipV="1">
              <a:off x="9225933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 userDrawn="1"/>
          </p:nvCxnSpPr>
          <p:spPr bwMode="auto">
            <a:xfrm flipV="1">
              <a:off x="9340501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 userDrawn="1"/>
          </p:nvCxnSpPr>
          <p:spPr bwMode="auto">
            <a:xfrm flipV="1">
              <a:off x="9447708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 userDrawn="1"/>
          </p:nvCxnSpPr>
          <p:spPr bwMode="auto">
            <a:xfrm flipV="1">
              <a:off x="9562276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 userDrawn="1"/>
          </p:nvCxnSpPr>
          <p:spPr bwMode="auto">
            <a:xfrm flipV="1">
              <a:off x="9677537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 userDrawn="1"/>
          </p:nvCxnSpPr>
          <p:spPr bwMode="auto">
            <a:xfrm flipV="1">
              <a:off x="9792105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 userDrawn="1"/>
          </p:nvCxnSpPr>
          <p:spPr bwMode="auto">
            <a:xfrm flipV="1">
              <a:off x="9899312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 userDrawn="1"/>
          </p:nvCxnSpPr>
          <p:spPr bwMode="auto">
            <a:xfrm flipV="1">
              <a:off x="10013880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 userDrawn="1"/>
          </p:nvCxnSpPr>
          <p:spPr bwMode="auto">
            <a:xfrm flipV="1">
              <a:off x="10132589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 userDrawn="1"/>
          </p:nvCxnSpPr>
          <p:spPr bwMode="auto">
            <a:xfrm flipV="1">
              <a:off x="10247157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 userDrawn="1"/>
          </p:nvCxnSpPr>
          <p:spPr bwMode="auto">
            <a:xfrm flipV="1">
              <a:off x="10354364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 userDrawn="1"/>
          </p:nvCxnSpPr>
          <p:spPr bwMode="auto">
            <a:xfrm flipV="1">
              <a:off x="10468932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 userDrawn="1"/>
          </p:nvCxnSpPr>
          <p:spPr bwMode="auto">
            <a:xfrm flipV="1">
              <a:off x="10584193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 userDrawn="1"/>
          </p:nvCxnSpPr>
          <p:spPr bwMode="auto">
            <a:xfrm flipV="1">
              <a:off x="10698761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 userDrawn="1"/>
          </p:nvCxnSpPr>
          <p:spPr bwMode="auto">
            <a:xfrm flipV="1">
              <a:off x="10805968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 userDrawn="1"/>
          </p:nvCxnSpPr>
          <p:spPr bwMode="auto">
            <a:xfrm flipV="1">
              <a:off x="10920536" y="44624"/>
              <a:ext cx="833281" cy="1474000"/>
            </a:xfrm>
            <a:prstGeom prst="line">
              <a:avLst/>
            </a:prstGeom>
            <a:ln w="127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09193253" name="Рисунок 14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08602" y="1178944"/>
            <a:ext cx="6183396" cy="4122264"/>
          </a:xfrm>
          <a:prstGeom prst="rect">
            <a:avLst/>
          </a:prstGeom>
        </p:spPr>
      </p:pic>
      <p:pic>
        <p:nvPicPr>
          <p:cNvPr id="2060925985" name="Рисунок 2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-317589" y="-672018"/>
            <a:ext cx="4572180" cy="2468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Заголовок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2373604" name="Объект 2"/>
          <p:cNvSpPr>
            <a:spLocks noGrp="1"/>
          </p:cNvSpPr>
          <p:nvPr>
            <p:ph sz="half" idx="1"/>
          </p:nvPr>
        </p:nvSpPr>
        <p:spPr bwMode="auto">
          <a:xfrm>
            <a:off x="171450" y="1165860"/>
            <a:ext cx="11852910" cy="5514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2pPr>
            <a:lvl3pPr marL="914400" indent="0">
              <a:lnSpc>
                <a:spcPct val="100000"/>
              </a:lnSpc>
              <a:spcBef>
                <a:spcPts val="60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3pPr>
            <a:lvl4pPr marL="137160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4pPr>
            <a:lvl5pPr marL="182880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589172986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5"/>
            <a:ext cx="10860334" cy="55998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648397523" name="Прямая соединительная линия 4"/>
          <p:cNvCxnSpPr/>
          <p:nvPr userDrawn="1"/>
        </p:nvCxnSpPr>
        <p:spPr bwMode="auto">
          <a:xfrm>
            <a:off x="0" y="163887"/>
            <a:ext cx="10548046" cy="0"/>
          </a:xfrm>
          <a:prstGeom prst="line">
            <a:avLst/>
          </a:prstGeom>
          <a:ln w="9525">
            <a:solidFill>
              <a:srgbClr val="923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7909811" name="Рисунок 3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0343813" y="-309257"/>
            <a:ext cx="2044945" cy="11041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2719306" name="Прямоугольник 4"/>
          <p:cNvSpPr/>
          <p:nvPr/>
        </p:nvSpPr>
        <p:spPr bwMode="auto">
          <a:xfrm flipH="0" flipV="0">
            <a:off x="1304589" y="3824287"/>
            <a:ext cx="10843326" cy="1646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sz="3400" b="1" i="0" u="none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Разработка комплекса алгоритмов поиска и ранжирования научных публикаций по семантическим метаданным c сайта arxiv.org</a:t>
            </a:r>
            <a:endParaRPr sz="340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889557095" name="Прямоугольник 4"/>
          <p:cNvSpPr/>
          <p:nvPr/>
        </p:nvSpPr>
        <p:spPr bwMode="auto">
          <a:xfrm flipH="0" flipV="0">
            <a:off x="1419138" y="5485987"/>
            <a:ext cx="10435022" cy="427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sz="220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25760472" name=""/>
          <p:cNvSpPr txBox="1"/>
          <p:nvPr/>
        </p:nvSpPr>
        <p:spPr bwMode="auto">
          <a:xfrm rot="0" flipH="0" flipV="0">
            <a:off x="1304589" y="5470567"/>
            <a:ext cx="7430292" cy="457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2400" b="1" i="0" u="none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Выполнил: Колосков Виктор</a:t>
            </a:r>
            <a:r>
              <a:rPr sz="2400" b="1">
                <a:solidFill>
                  <a:schemeClr val="bg1"/>
                </a:solidFill>
                <a:latin typeface="Open Sans"/>
                <a:cs typeface="Open Sans"/>
              </a:rPr>
              <a:t> </a:t>
            </a:r>
            <a:r>
              <a:rPr lang="ru-RU" sz="2400" b="1">
                <a:solidFill>
                  <a:schemeClr val="bg1"/>
                </a:solidFill>
                <a:latin typeface="Open Sans"/>
                <a:cs typeface="Open Sans"/>
              </a:rPr>
              <a:t>Юрьевич</a:t>
            </a:r>
            <a:endParaRPr sz="2400" b="1">
              <a:solidFill>
                <a:schemeClr val="bg1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840139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171450" y="1177290"/>
            <a:ext cx="11812905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just">
              <a:defRPr/>
            </a:pPr>
            <a:r>
              <a:rPr sz="2400" b="0" i="0" u="none" spc="23">
                <a:solidFill>
                  <a:srgbClr val="2C2C36"/>
                </a:solidFill>
                <a:latin typeface="Open Sans"/>
                <a:ea typeface="Open Sans"/>
                <a:cs typeface="Open Sans"/>
              </a:rPr>
              <a:t>На данный момент </a:t>
            </a:r>
            <a:r>
              <a:rPr lang="en-US" sz="2400" b="0" i="0" u="none" spc="23">
                <a:solidFill>
                  <a:srgbClr val="2C2C36"/>
                </a:solidFill>
                <a:latin typeface="Open Sans"/>
                <a:ea typeface="Open Sans"/>
                <a:cs typeface="Open Sans"/>
              </a:rPr>
              <a:t>arxiv.org </a:t>
            </a:r>
            <a:r>
              <a:rPr lang="ru-RU" sz="2400" b="0" i="0" u="none" spc="23">
                <a:solidFill>
                  <a:srgbClr val="2C2C36"/>
                </a:solidFill>
                <a:latin typeface="Open Sans"/>
                <a:ea typeface="Open Sans"/>
                <a:cs typeface="Open Sans"/>
              </a:rPr>
              <a:t>является одним из самых крупнейших архивов научных публикаций, содержащий более 2.4 миллиона работа</a:t>
            </a:r>
            <a:r>
              <a:rPr sz="2400" b="0" i="0" u="none" spc="23">
                <a:solidFill>
                  <a:srgbClr val="2C2C36"/>
                </a:solidFill>
                <a:latin typeface="Open Sans"/>
                <a:ea typeface="Open Sans"/>
                <a:cs typeface="Open Sans"/>
              </a:rPr>
              <a:t>. Пользователям достаточно сложно находить действительно релевантные их запросу публикации. Поисковая система </a:t>
            </a:r>
            <a:r>
              <a:rPr lang="ru-RU" sz="2400" b="0" i="0" u="none" spc="23">
                <a:solidFill>
                  <a:srgbClr val="2C2C36"/>
                </a:solidFill>
                <a:latin typeface="Open Sans"/>
                <a:ea typeface="Open Sans"/>
                <a:cs typeface="Open Sans"/>
              </a:rPr>
              <a:t>сайта в основном использует только поиск по ключевым словам и не учитывает семантические особенности, которые также могут являться достаточно важными критериями.</a:t>
            </a:r>
            <a:endParaRPr sz="2400">
              <a:latin typeface="Open Sans"/>
              <a:cs typeface="Open Sans"/>
            </a:endParaRPr>
          </a:p>
          <a:p>
            <a:pPr algn="just">
              <a:defRPr/>
            </a:pPr>
            <a:endParaRPr sz="2400">
              <a:latin typeface="Open Sans"/>
              <a:cs typeface="Open Sans"/>
            </a:endParaRPr>
          </a:p>
          <a:p>
            <a:pPr algn="just">
              <a:defRPr/>
            </a:pPr>
            <a:r>
              <a:rPr sz="2400" b="1" i="0" u="none" spc="23">
                <a:solidFill>
                  <a:srgbClr val="2C2C36"/>
                </a:solidFill>
                <a:latin typeface="Open Sans"/>
                <a:ea typeface="Open Sans"/>
                <a:cs typeface="Open Sans"/>
              </a:rPr>
              <a:t>Цель:</a:t>
            </a:r>
            <a:r>
              <a:rPr lang="ru-RU" sz="2400" b="0" i="0" u="none" strike="noStrike" cap="none" spc="23">
                <a:solidFill>
                  <a:srgbClr val="2C2C36"/>
                </a:solidFill>
                <a:latin typeface="Open Sans"/>
                <a:ea typeface="Open Sans"/>
                <a:cs typeface="Open Sans"/>
              </a:rPr>
              <a:t> Разработать комплекс взаимосвязанных алгоритмов, обеспечивающий ранжирование научных публикаций на основе </a:t>
            </a:r>
            <a:r>
              <a:rPr lang="ru-RU" sz="2400" b="0" i="1" u="none" strike="noStrike" cap="none" spc="23">
                <a:solidFill>
                  <a:srgbClr val="2C2C36"/>
                </a:solidFill>
                <a:latin typeface="Open Sans"/>
                <a:ea typeface="Open Sans"/>
                <a:cs typeface="Open Sans"/>
              </a:rPr>
              <a:t>семантических метаданных</a:t>
            </a:r>
            <a:r>
              <a:rPr lang="ru-RU" sz="2400" b="0" i="0" u="none" strike="noStrike" cap="none" spc="23">
                <a:solidFill>
                  <a:srgbClr val="2C2C36"/>
                </a:solidFill>
                <a:latin typeface="Open Sans"/>
                <a:ea typeface="Open Sans"/>
                <a:cs typeface="Open Sans"/>
              </a:rPr>
              <a:t>, доступных через arxivAPI.</a:t>
            </a:r>
            <a:endParaRPr sz="2400">
              <a:latin typeface="Open Sans"/>
              <a:cs typeface="Open Sans"/>
            </a:endParaRPr>
          </a:p>
        </p:txBody>
      </p:sp>
      <p:sp>
        <p:nvSpPr>
          <p:cNvPr id="851275599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860333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Цель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419142" name="Заголовок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Идея</a:t>
            </a:r>
            <a:endParaRPr/>
          </a:p>
        </p:txBody>
      </p:sp>
      <p:sp>
        <p:nvSpPr>
          <p:cNvPr id="615676886" name="Текст 3"/>
          <p:cNvSpPr>
            <a:spLocks noGrp="1"/>
          </p:cNvSpPr>
          <p:nvPr>
            <p:ph type="body" sz="half" idx="2"/>
          </p:nvPr>
        </p:nvSpPr>
        <p:spPr bwMode="auto">
          <a:xfrm flipH="0" flipV="0">
            <a:off x="171450" y="1138686"/>
            <a:ext cx="8294951" cy="35217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just">
              <a:defRPr/>
            </a:pPr>
            <a:r>
              <a:rPr sz="2400">
                <a:solidFill>
                  <a:schemeClr val="tx1"/>
                </a:solidFill>
              </a:rPr>
              <a:t>Основная идея заключается в разбиение алгоритма на два этапа:</a:t>
            </a:r>
            <a:endParaRPr sz="2400">
              <a:solidFill>
                <a:schemeClr val="tx1"/>
              </a:solidFill>
            </a:endParaRPr>
          </a:p>
          <a:p>
            <a:pPr marL="239821" indent="-239821" algn="just">
              <a:buFont typeface="Arial"/>
              <a:buAutoNum type="arabicPeriod"/>
              <a:defRPr/>
            </a:pPr>
            <a:r>
              <a:rPr sz="2400">
                <a:solidFill>
                  <a:schemeClr val="tx1"/>
                </a:solidFill>
              </a:rPr>
              <a:t>На основании запроса сформировать пул категорий, при помощи которого создать начальный набор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ru-RU" sz="2400">
                <a:solidFill>
                  <a:schemeClr val="tx1"/>
                </a:solidFill>
              </a:rPr>
              <a:t>статей</a:t>
            </a:r>
            <a:endParaRPr sz="2400">
              <a:solidFill>
                <a:schemeClr val="tx1"/>
              </a:solidFill>
            </a:endParaRPr>
          </a:p>
          <a:p>
            <a:pPr marL="239821" indent="-239821" algn="just">
              <a:buFont typeface="Arial"/>
              <a:buAutoNum type="arabicPeriod"/>
              <a:defRPr/>
            </a:pPr>
            <a:r>
              <a:rPr lang="ru-RU" sz="2400">
                <a:solidFill>
                  <a:schemeClr val="tx1"/>
                </a:solidFill>
              </a:rPr>
              <a:t>При помощи комплекса классических алгоритмов информационного поиска отфильтровать публикации на основе семантических данных</a:t>
            </a:r>
            <a:endParaRPr sz="2400">
              <a:solidFill>
                <a:schemeClr val="tx1"/>
              </a:solidFill>
            </a:endParaRPr>
          </a:p>
        </p:txBody>
      </p:sp>
      <p:pic>
        <p:nvPicPr>
          <p:cNvPr id="2310396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466401" y="349380"/>
            <a:ext cx="2812258" cy="6233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330227" name="Текст 3"/>
          <p:cNvSpPr>
            <a:spLocks noGrp="1"/>
          </p:cNvSpPr>
          <p:nvPr>
            <p:ph type="body" sz="half" idx="2"/>
          </p:nvPr>
        </p:nvSpPr>
        <p:spPr bwMode="auto">
          <a:xfrm flipH="0" flipV="0">
            <a:off x="171449" y="1138686"/>
            <a:ext cx="9134174" cy="55135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>
              <a:defRPr/>
            </a:pPr>
            <a:r>
              <a:rPr sz="2400">
                <a:solidFill>
                  <a:schemeClr val="tx1"/>
                </a:solidFill>
              </a:rPr>
              <a:t>Один из способов получить категории по запросу – обучить классификатор на основе метаданных. Однако,  </a:t>
            </a:r>
            <a:r>
              <a:rPr sz="2400">
                <a:solidFill>
                  <a:schemeClr val="tx1"/>
                </a:solidFill>
              </a:rPr>
              <a:t>для получения более разнообразного исходного пула должен удовлетворять следующим условиям:</a:t>
            </a:r>
            <a:endParaRPr sz="2400">
              <a:solidFill>
                <a:schemeClr val="tx1"/>
              </a:solidFill>
            </a:endParaRPr>
          </a:p>
          <a:p>
            <a:pPr marL="239821" indent="-239821">
              <a:buFont typeface="Arial"/>
              <a:buAutoNum type="arabicPeriod"/>
              <a:defRPr/>
            </a:pPr>
            <a:r>
              <a:rPr sz="2400">
                <a:solidFill>
                  <a:schemeClr val="tx1"/>
                </a:solidFill>
              </a:rPr>
              <a:t> </a:t>
            </a:r>
            <a:r>
              <a:rPr sz="2400">
                <a:solidFill>
                  <a:schemeClr val="tx1"/>
                </a:solidFill>
              </a:rPr>
              <a:t>Модель является вероятностой, благодаря чему можно регулировать количество категорий, которые берутся в исходный пул</a:t>
            </a:r>
            <a:endParaRPr sz="2400">
              <a:solidFill>
                <a:schemeClr val="tx1"/>
              </a:solidFill>
            </a:endParaRPr>
          </a:p>
          <a:p>
            <a:pPr marL="239821" indent="-239821">
              <a:buFont typeface="Arial"/>
              <a:buAutoNum type="arabicPeriod"/>
              <a:defRPr/>
            </a:pPr>
            <a:r>
              <a:rPr sz="2400">
                <a:solidFill>
                  <a:schemeClr val="tx1"/>
                </a:solidFill>
              </a:rPr>
              <a:t>Результаты можно легко интерпретировать, благодаря чему существует возможность понимать формирование пула категорий и исходного набора публикаций</a:t>
            </a:r>
            <a:endParaRPr sz="2400">
              <a:solidFill>
                <a:schemeClr val="tx1"/>
              </a:solidFill>
            </a:endParaRPr>
          </a:p>
          <a:p>
            <a:pPr>
              <a:defRPr/>
            </a:pPr>
            <a:r>
              <a:rPr sz="2400">
                <a:solidFill>
                  <a:schemeClr val="tx1"/>
                </a:solidFill>
              </a:rPr>
              <a:t>Стоит также отметь, что категория</a:t>
            </a:r>
            <a:r>
              <a:rPr lang="en-US" sz="2400">
                <a:solidFill>
                  <a:schemeClr val="tx1"/>
                </a:solidFill>
              </a:rPr>
              <a:t> arxiv.org </a:t>
            </a:r>
            <a:r>
              <a:rPr lang="ru-RU" sz="2400">
                <a:solidFill>
                  <a:schemeClr val="tx1"/>
                </a:solidFill>
              </a:rPr>
              <a:t>состоит из двух частей: область науки и подгатегория в этой области. Благодаря этому существует возможность использовать иерархические классификаторы</a:t>
            </a:r>
            <a:endParaRPr sz="2400">
              <a:solidFill>
                <a:schemeClr val="tx1"/>
              </a:solidFill>
            </a:endParaRPr>
          </a:p>
        </p:txBody>
      </p:sp>
      <p:sp>
        <p:nvSpPr>
          <p:cNvPr id="1832131701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4840605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Этап 1</a:t>
            </a:r>
            <a:endParaRPr/>
          </a:p>
        </p:txBody>
      </p:sp>
      <p:pic>
        <p:nvPicPr>
          <p:cNvPr id="2210507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372128" y="145324"/>
            <a:ext cx="2500103" cy="6506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5372124" name="Заголовок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Этап 2</a:t>
            </a:r>
            <a:endParaRPr/>
          </a:p>
        </p:txBody>
      </p:sp>
      <p:pic>
        <p:nvPicPr>
          <p:cNvPr id="5987804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805312" y="994410"/>
            <a:ext cx="3027589" cy="5667434"/>
          </a:xfrm>
          <a:prstGeom prst="rect">
            <a:avLst/>
          </a:prstGeom>
        </p:spPr>
      </p:pic>
      <p:pic>
        <p:nvPicPr>
          <p:cNvPr id="22648942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38228" y="841330"/>
            <a:ext cx="3791414" cy="5717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810757" name="Заголовок 1"/>
          <p:cNvSpPr>
            <a:spLocks noGrp="1"/>
          </p:cNvSpPr>
          <p:nvPr>
            <p:ph type="title"/>
          </p:nvPr>
        </p:nvSpPr>
        <p:spPr bwMode="auto">
          <a:xfrm>
            <a:off x="165735" y="434424"/>
            <a:ext cx="10961370" cy="55998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Проблема использования авторов в </a:t>
            </a:r>
            <a:r>
              <a:rPr lang="en-US"/>
              <a:t>PageRank</a:t>
            </a:r>
            <a:endParaRPr/>
          </a:p>
        </p:txBody>
      </p:sp>
      <p:pic>
        <p:nvPicPr>
          <p:cNvPr id="17273318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69205" y="994410"/>
            <a:ext cx="9674857" cy="5468981"/>
          </a:xfrm>
          <a:prstGeom prst="rect">
            <a:avLst/>
          </a:prstGeom>
        </p:spPr>
      </p:pic>
      <p:sp>
        <p:nvSpPr>
          <p:cNvPr id="1044305487" name=""/>
          <p:cNvSpPr/>
          <p:nvPr/>
        </p:nvSpPr>
        <p:spPr bwMode="auto">
          <a:xfrm flipH="0" flipV="0">
            <a:off x="165734" y="5340803"/>
            <a:ext cx="8433099" cy="15548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lang="ru-RU" sz="2400" b="0" i="0" u="none" strike="noStrike" cap="none" spc="0">
                <a:solidFill>
                  <a:schemeClr val="tx1"/>
                </a:solidFill>
                <a:latin typeface="Droid Sans Mono"/>
                <a:ea typeface="Droid Sans Mono"/>
                <a:cs typeface="Droid Sans Mono"/>
              </a:rPr>
              <a:t>Количество ученых: 3804</a:t>
            </a:r>
            <a:endParaRPr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sz="2400" b="0" i="0" u="none" strike="noStrike" cap="none" spc="0">
                <a:solidFill>
                  <a:schemeClr val="tx1"/>
                </a:solidFill>
                <a:latin typeface="Droid Sans Mono"/>
                <a:ea typeface="Droid Sans Mono"/>
                <a:cs typeface="Droid Sans Mono"/>
              </a:rPr>
              <a:t>Количество статей: 1000</a:t>
            </a:r>
            <a:endParaRPr lang="en-US" sz="2400" b="0" i="0" u="none">
              <a:solidFill>
                <a:schemeClr val="tx1"/>
              </a:solidFill>
              <a:latin typeface="Droid Sans Mono"/>
              <a:ea typeface="Droid Sans Mono"/>
              <a:cs typeface="Droid Sans Mono"/>
            </a:endParaRPr>
          </a:p>
          <a:p>
            <a:pPr>
              <a:defRPr/>
            </a:pPr>
            <a:r>
              <a:rPr lang="ru-RU" sz="2400" b="0" i="0" u="none" strike="noStrike" cap="none" spc="0">
                <a:solidFill>
                  <a:schemeClr val="tx1"/>
                </a:solidFill>
                <a:latin typeface="Droid Sans Mono"/>
                <a:ea typeface="Droid Sans Mono"/>
                <a:cs typeface="Droid Sans Mono"/>
              </a:rPr>
              <a:t>Компоненты связанности: 583</a:t>
            </a:r>
            <a:endParaRPr sz="2400">
              <a:solidFill>
                <a:schemeClr val="tx1"/>
              </a:solidFill>
            </a:endParaRPr>
          </a:p>
          <a:p>
            <a:pPr>
              <a:defRPr/>
            </a:pPr>
            <a:r>
              <a:rPr sz="2400" b="0" i="0" u="none">
                <a:solidFill>
                  <a:schemeClr val="tx1"/>
                </a:solidFill>
                <a:latin typeface="Droid Sans Mono"/>
                <a:ea typeface="Droid Sans Mono"/>
                <a:cs typeface="Droid Sans Mono"/>
              </a:rPr>
              <a:t>плотность матрицы смежности: 0.00535</a:t>
            </a:r>
            <a:r>
              <a:rPr lang="en-US" sz="2400" b="0" i="0" u="none">
                <a:solidFill>
                  <a:schemeClr val="tx1"/>
                </a:solidFill>
                <a:latin typeface="Droid Sans Mono"/>
                <a:ea typeface="Droid Sans Mono"/>
                <a:cs typeface="Droid Sans Mono"/>
              </a:rPr>
              <a:t>8</a:t>
            </a:r>
            <a:endParaRPr lang="en-US" sz="2400" b="0" i="0" u="none">
              <a:solidFill>
                <a:schemeClr val="tx1"/>
              </a:solidFill>
              <a:latin typeface="Droid Sans Mono"/>
              <a:ea typeface="Droid Sans Mono"/>
              <a:cs typeface="Droid Sans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5331871" name="Заголовок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/>
              <a:t>Список использованной литераторы</a:t>
            </a:r>
            <a:endParaRPr/>
          </a:p>
        </p:txBody>
      </p:sp>
      <p:sp>
        <p:nvSpPr>
          <p:cNvPr id="618480069" name="Объект 2"/>
          <p:cNvSpPr>
            <a:spLocks noGrp="1"/>
          </p:cNvSpPr>
          <p:nvPr>
            <p:ph sz="half" idx="1"/>
          </p:nvPr>
        </p:nvSpPr>
        <p:spPr bwMode="auto">
          <a:xfrm>
            <a:off x="165735" y="1148715"/>
            <a:ext cx="11835765" cy="54864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800100" indent="-342900">
              <a:lnSpc>
                <a:spcPct val="100000"/>
              </a:lnSpc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2pPr>
            <a:lvl3pPr marL="1257299" indent="-342900">
              <a:lnSpc>
                <a:spcPct val="100000"/>
              </a:lnSpc>
              <a:buFont typeface="+mj-lt"/>
              <a:buAutoNum type="arabicPeriod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3pPr>
            <a:lvl4pPr marL="1714500" indent="-342900">
              <a:lnSpc>
                <a:spcPct val="100000"/>
              </a:lnSpc>
              <a:buFont typeface="+mj-lt"/>
              <a:buAutoNum type="arabicPeriod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4pPr>
            <a:lvl5pPr marL="2171700" indent="-342900">
              <a:lnSpc>
                <a:spcPct val="100000"/>
              </a:lnSpc>
              <a:buFont typeface="+mj-lt"/>
              <a:buAutoNum type="arabicPeriod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5pPr>
          </a:lstStyle>
          <a:p>
            <a:pPr algn="just">
              <a:defRPr/>
            </a:pPr>
            <a:r>
              <a:rPr sz="1600" b="0" i="0" u="none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arXiv Dataset // Kaggle URL: https://www.kaggle.com/datasets/Cornell-University/arxiv (дата обращения: 30.09.2025).</a:t>
            </a:r>
            <a:endParaRPr sz="1600">
              <a:solidFill>
                <a:schemeClr val="tx1"/>
              </a:solidFill>
              <a:latin typeface="Open Sans"/>
              <a:cs typeface="Open Sans"/>
            </a:endParaRPr>
          </a:p>
          <a:p>
            <a:pPr algn="just">
              <a:defRPr/>
            </a:pPr>
            <a:r>
              <a:rPr sz="1600" b="0" i="0" u="none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Логистическая регрессия // GetSomeMath URL: http://getsomemath.ru/subtopic/machine_learning/linear_ml_models/logistic_regression (дата обращения: 15.09.2025).</a:t>
            </a:r>
            <a:endParaRPr sz="1600">
              <a:solidFill>
                <a:schemeClr val="tx1"/>
              </a:solidFill>
              <a:latin typeface="Open Sans"/>
              <a:cs typeface="Open Sans"/>
            </a:endParaRPr>
          </a:p>
          <a:p>
            <a:pPr algn="just">
              <a:defRPr/>
            </a:pPr>
            <a:r>
              <a:rPr sz="1600" b="0" i="0" u="none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Кристофер Д. Маннинг, Прабхакар Рагхаван, Хайнрих Шютце Введение в информационный поиск. - Санкт-Петербург: Вильямс, 2011. - 511 с.</a:t>
            </a:r>
            <a:endParaRPr sz="1600">
              <a:solidFill>
                <a:schemeClr val="tx1"/>
              </a:solidFill>
              <a:latin typeface="Open Sans"/>
              <a:cs typeface="Open Sans"/>
            </a:endParaRPr>
          </a:p>
          <a:p>
            <a:pPr algn="just">
              <a:defRPr/>
            </a:pPr>
            <a:r>
              <a:rPr sz="1600" b="0" i="0" u="none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The Probabilistic Relevance Framework:BM25 and Beyond // ResearchGate URL: https://www.researchgate.net/publication/220613776_The_Probabilistic_Relevance_Framework_BM25_and_Beyond (дата обращения: 20.09.25).</a:t>
            </a:r>
            <a:endParaRPr sz="1600">
              <a:solidFill>
                <a:schemeClr val="tx1"/>
              </a:solidFill>
              <a:latin typeface="Open Sans"/>
              <a:cs typeface="Open Sans"/>
            </a:endParaRPr>
          </a:p>
          <a:p>
            <a:pPr algn="just">
              <a:defRPr/>
            </a:pPr>
            <a:r>
              <a:rPr sz="1600" b="0" i="0" u="none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TF-IDF // Wikipedia URL: https://ru.wikipedia.org/wiki/TF-IDF (дата обращения: 19.09.25).</a:t>
            </a:r>
            <a:endParaRPr sz="1600">
              <a:solidFill>
                <a:schemeClr val="tx1"/>
              </a:solidFill>
              <a:latin typeface="Open Sans"/>
              <a:cs typeface="Open Sans"/>
            </a:endParaRPr>
          </a:p>
          <a:p>
            <a:pPr algn="just">
              <a:defRPr/>
            </a:pPr>
            <a:r>
              <a:rPr sz="1600" b="0" i="0" u="none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all-MiniLM-L6-v2 // Hugging Face URL: https://huggingface.co/sentence-transformers/all-MiniLM-L6-v2 (дата обращения: 28.09.25).</a:t>
            </a:r>
            <a:endParaRPr sz="1600">
              <a:solidFill>
                <a:schemeClr val="tx1"/>
              </a:solidFill>
              <a:latin typeface="Open Sans"/>
              <a:cs typeface="Open Sans"/>
            </a:endParaRPr>
          </a:p>
          <a:p>
            <a:pPr algn="just">
              <a:defRPr/>
            </a:pPr>
            <a:r>
              <a:rPr sz="1600" b="0" i="0" u="none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PPR-SSM: personalized PageRank and semantic similarity measures for entity linking // BMC Bioinformatics URL: https://bmcbioinformatics.biomedcentral.com/articles/10.1186/s12859-019-3157-y (дата обращения: 1.10.2025).</a:t>
            </a:r>
            <a:endParaRPr sz="1600" b="0" i="0" u="none">
              <a:solidFill>
                <a:schemeClr val="tx1"/>
              </a:solidFill>
              <a:latin typeface="Open Sans"/>
              <a:cs typeface="Open Sans"/>
            </a:endParaRPr>
          </a:p>
          <a:p>
            <a:pPr algn="just">
              <a:defRPr/>
            </a:pPr>
            <a:r>
              <a:rPr sz="1600" b="0" i="0" u="none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Arman Cohan. SPECTER: Document-level Representation Learning using Citation-informed Transformers / Arman Cohan [</a:t>
            </a:r>
            <a:r>
              <a:rPr sz="1600" b="0" i="0" u="none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et.al</a:t>
            </a:r>
            <a:r>
              <a:rPr sz="1600" b="0" i="0" u="none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] — Текст : электронный // arXiv. — 2020. — URL: https://arxiv.org/abs/1406.2661 (дата обращения: 28.09.2025)</a:t>
            </a:r>
            <a:endParaRPr sz="160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284008" name="Заголовок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23826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>
              <a:defRPr/>
            </a:pPr>
            <a:r>
              <a:rPr lang="ru-RU"/>
              <a:t>Вывод</a:t>
            </a:r>
            <a:endParaRPr/>
          </a:p>
        </p:txBody>
      </p:sp>
      <p:pic>
        <p:nvPicPr>
          <p:cNvPr id="1677405606" name=""/>
          <p:cNvPicPr>
            <a:picLocks noChangeAspect="1"/>
          </p:cNvPicPr>
          <p:nvPr>
            <p:ph type="pic" idx="1"/>
          </p:nvPr>
        </p:nvPicPr>
        <p:blipFill>
          <a:blip r:embed="rId3"/>
          <a:stretch/>
        </p:blipFill>
        <p:spPr bwMode="auto">
          <a:xfrm rot="0" flipH="0" flipV="0">
            <a:off x="6635749" y="1080764"/>
            <a:ext cx="5331601" cy="5331601"/>
          </a:xfrm>
          <a:prstGeom prst="rect">
            <a:avLst/>
          </a:prstGeom>
        </p:spPr>
      </p:pic>
      <p:sp>
        <p:nvSpPr>
          <p:cNvPr id="1551106583" name="Текст 3"/>
          <p:cNvSpPr>
            <a:spLocks noGrp="1"/>
          </p:cNvSpPr>
          <p:nvPr>
            <p:ph type="body" sz="half" idx="2"/>
          </p:nvPr>
        </p:nvSpPr>
        <p:spPr bwMode="auto">
          <a:xfrm flipH="0" flipV="0">
            <a:off x="171450" y="1138686"/>
            <a:ext cx="5919487" cy="42021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just">
              <a:defRPr/>
            </a:pPr>
            <a:r>
              <a:rPr sz="1800">
                <a:solidFill>
                  <a:schemeClr val="tx1"/>
                </a:solidFill>
              </a:rPr>
              <a:t>В ходе выполнения данной работы исследованы различные алгоритмы информационного поиска и векторизации</a:t>
            </a:r>
            <a:r>
              <a:rPr lang="en-US" sz="1800">
                <a:solidFill>
                  <a:schemeClr val="tx1"/>
                </a:solidFill>
              </a:rPr>
              <a:t>. </a:t>
            </a:r>
            <a:r>
              <a:rPr lang="ru-RU" sz="1800">
                <a:solidFill>
                  <a:schemeClr val="tx1"/>
                </a:solidFill>
              </a:rPr>
              <a:t>Реализован алгоритм векторизации </a:t>
            </a:r>
            <a:r>
              <a:rPr lang="en-US" sz="1800">
                <a:solidFill>
                  <a:schemeClr val="tx1"/>
                </a:solidFill>
              </a:rPr>
              <a:t>TF-IDF</a:t>
            </a:r>
            <a:r>
              <a:rPr lang="ru-RU" sz="1800">
                <a:solidFill>
                  <a:schemeClr val="tx1"/>
                </a:solidFill>
              </a:rPr>
              <a:t>, </a:t>
            </a:r>
            <a:r>
              <a:rPr lang="ru-RU" sz="1800">
                <a:solidFill>
                  <a:schemeClr val="tx1"/>
                </a:solidFill>
              </a:rPr>
              <a:t>иерархической классификации на основе логистической регрессии и алгоритмы для фильтрации статей: </a:t>
            </a:r>
            <a:r>
              <a:rPr lang="en-US" sz="1800">
                <a:solidFill>
                  <a:schemeClr val="tx1"/>
                </a:solidFill>
              </a:rPr>
              <a:t>BM25., MMR, PageRank.</a:t>
            </a:r>
            <a:endParaRPr sz="180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sz="1800">
                <a:solidFill>
                  <a:schemeClr val="tx1"/>
                </a:solidFill>
              </a:rPr>
              <a:t> </a:t>
            </a:r>
            <a:r>
              <a:rPr sz="1800">
                <a:solidFill>
                  <a:schemeClr val="tx1"/>
                </a:solidFill>
              </a:rPr>
              <a:t>Разработан комплекс взаимосвязанных алгоритмов </a:t>
            </a:r>
            <a:r>
              <a:rPr lang="ru-RU" sz="1800" b="0" i="0" u="none" strike="noStrike" cap="none" spc="23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для поиска на основе семантических данных релевантных запросу научных  научных публикаций с сайта </a:t>
            </a:r>
            <a:r>
              <a:rPr lang="en-US" sz="1800" b="0" i="0" u="none" strike="noStrike" cap="none" spc="23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arxiv.org</a:t>
            </a:r>
            <a:endParaRPr sz="1800">
              <a:solidFill>
                <a:schemeClr val="tx1"/>
              </a:solidFill>
            </a:endParaRPr>
          </a:p>
          <a:p>
            <a:pPr algn="just">
              <a:defRPr/>
            </a:pPr>
            <a:endParaRPr sz="180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US" sz="1800">
                <a:solidFill>
                  <a:schemeClr val="tx1"/>
                </a:solidFill>
              </a:rPr>
              <a:t>Github</a:t>
            </a:r>
            <a:r>
              <a:rPr lang="ru-RU" sz="1800">
                <a:solidFill>
                  <a:schemeClr val="tx1"/>
                </a:solidFill>
              </a:rPr>
              <a:t>: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https://github.com/Arnoochka/ArxivSeacher</a:t>
            </a:r>
            <a:endParaRPr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ПбГУ">
      <a:dk1>
        <a:srgbClr val="181818"/>
      </a:dk1>
      <a:lt1>
        <a:sysClr val="window" lastClr="FFFFFF"/>
      </a:lt1>
      <a:dk2>
        <a:srgbClr val="632423"/>
      </a:dk2>
      <a:lt2>
        <a:srgbClr val="FBF9F7"/>
      </a:lt2>
      <a:accent1>
        <a:srgbClr val="4F81BD"/>
      </a:accent1>
      <a:accent2>
        <a:srgbClr val="C0504D"/>
      </a:accent2>
      <a:accent3>
        <a:srgbClr val="923826"/>
      </a:accent3>
      <a:accent4>
        <a:srgbClr val="8064A2"/>
      </a:accent4>
      <a:accent5>
        <a:srgbClr val="8FAADC"/>
      </a:accent5>
      <a:accent6>
        <a:srgbClr val="AE6464"/>
      </a:accent6>
      <a:hlink>
        <a:srgbClr val="F2F2F2"/>
      </a:hlink>
      <a:folHlink>
        <a:srgbClr val="0070C0"/>
      </a:folHlink>
    </a:clrScheme>
    <a:fontScheme name="СПбГУ">
      <a:majorFont>
        <a:latin typeface="Open Sans Extrabold"/>
        <a:ea typeface="Arial"/>
        <a:cs typeface="Arial"/>
      </a:majorFont>
      <a:minorFont>
        <a:latin typeface="Open Sans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customXml/_rels/item1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02abcde4-0d41-4d92-9ad7-003839eabdeb" xsi:nil="true"/>
    <lcf76f155ced4ddcb4097134ff3c332f xmlns="9a63fdcb-41de-41b7-a29c-51f72461a67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D8C519613280949AA22B76DC3D9D7B2" ma:contentTypeVersion="17" ma:contentTypeDescription="Создание документа." ma:contentTypeScope="" ma:versionID="c1aee2efb7f4004aed17619c1a5733c5">
  <xsd:schema xmlns:xsd="http://www.w3.org/2001/XMLSchema" xmlns:xs="http://www.w3.org/2001/XMLSchema" xmlns:p="http://schemas.microsoft.com/office/2006/metadata/properties" xmlns:ns1="http://schemas.microsoft.com/sharepoint/v3" xmlns:ns2="9a63fdcb-41de-41b7-a29c-51f72461a67b" xmlns:ns3="02abcde4-0d41-4d92-9ad7-003839eabdeb" targetNamespace="http://schemas.microsoft.com/office/2006/metadata/properties" ma:root="true" ma:fieldsID="3d5820956cb7eaded5206240577e0de0" ns1:_="" ns2:_="" ns3:_="">
    <xsd:import namespace="http://schemas.microsoft.com/sharepoint/v3"/>
    <xsd:import namespace="9a63fdcb-41de-41b7-a29c-51f72461a67b"/>
    <xsd:import namespace="02abcde4-0d41-4d92-9ad7-003839eabd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Свойства единой политики соответствия требованиям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Действие с пользовательским интерфейсом в рамках единой политики соответствия требованиям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63fdcb-41de-41b7-a29c-51f72461a6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3dac30f7-4b6a-4d0c-a073-8dcd7cc3cb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bcde4-0d41-4d92-9ad7-003839eabd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50e6830-2c83-4f36-8696-426a14030bf5}" ma:internalName="TaxCatchAll" ma:showField="CatchAllData" ma:web="02abcde4-0d41-4d92-9ad7-003839eabd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This value indicates the number of saves or revisions. The application is responsible for updating this value after each revision.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E8BD70-FE7F-4E2E-8A0C-B56C29E753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233416-0D41-4853-A815-5627BA43D3C0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a63fdcb-41de-41b7-a29c-51f72461a67b"/>
    <ds:schemaRef ds:uri="02abcde4-0d41-4d92-9ad7-003839eabdeb"/>
    <ds:schemaRef ds:uri="http://schemas.microsoft.com/sharepoint/v3"/>
    <ds:schemaRef ds:uri="http://purl.org/dc/dcmitype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0D7F0394-DA30-41D1-BA79-55D90E960F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63fdcb-41de-41b7-a29c-51f72461a67b"/>
    <ds:schemaRef ds:uri="02abcde4-0d41-4d92-9ad7-003839eabd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Надежда Лапшина</dc:creator>
  <cp:lastModifiedBy/>
  <cp:revision>611</cp:revision>
  <dcterms:created xsi:type="dcterms:W3CDTF">2020-09-23T09:03:25Z</dcterms:created>
  <dcterms:modified xsi:type="dcterms:W3CDTF">2025-10-04T08:50:54Z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0x010100CD8C519613280949AA22B76DC3D9D7B2</vt:lpwstr>
  </property>
  <property fmtid="{D5CDD505-2E9C-101B-9397-08002B2CF9AE}" pid="3" name="MediaServiceImageTags">
    <vt:lpwstr/>
  </property>
</Properties>
</file>